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1pPr>
    <a:lvl2pPr marL="4556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2pPr>
    <a:lvl3pPr marL="9128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3pPr>
    <a:lvl4pPr marL="13700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4pPr>
    <a:lvl5pPr marL="18272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514">
          <p15:clr>
            <a:srgbClr val="A4A3A4"/>
          </p15:clr>
        </p15:guide>
        <p15:guide id="2" orient="horz" pos="27046">
          <p15:clr>
            <a:srgbClr val="A4A3A4"/>
          </p15:clr>
        </p15:guide>
        <p15:guide id="3" pos="328">
          <p15:clr>
            <a:srgbClr val="A4A3A4"/>
          </p15:clr>
        </p15:guide>
        <p15:guide id="4" pos="10145">
          <p15:clr>
            <a:srgbClr val="A4A3A4"/>
          </p15:clr>
        </p15:guide>
        <p15:guide id="5" pos="10523">
          <p15:clr>
            <a:srgbClr val="A4A3A4"/>
          </p15:clr>
        </p15:guide>
        <p15:guide id="6" pos="2034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B" initials="PB" lastIdx="1" clrIdx="0">
    <p:extLst>
      <p:ext uri="{19B8F6BF-5375-455C-9EA6-DF929625EA0E}">
        <p15:presenceInfo xmlns:p15="http://schemas.microsoft.com/office/powerpoint/2012/main" xmlns="" userId="ecca1c47559aa583" providerId="Windows Live"/>
      </p:ext>
    </p:extLst>
  </p:cmAuthor>
  <p:cmAuthor id="2" name="Guilhermina Miranda" initials="GM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A945"/>
    <a:srgbClr val="FFFFFF"/>
    <a:srgbClr val="666633"/>
    <a:srgbClr val="5F8C0E"/>
    <a:srgbClr val="669900"/>
    <a:srgbClr val="3399FF"/>
    <a:srgbClr val="0066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9855" autoAdjust="0"/>
  </p:normalViewPr>
  <p:slideViewPr>
    <p:cSldViewPr snapToGrid="0" snapToObjects="1">
      <p:cViewPr>
        <p:scale>
          <a:sx n="33" d="100"/>
          <a:sy n="33" d="100"/>
        </p:scale>
        <p:origin x="-352" y="1912"/>
      </p:cViewPr>
      <p:guideLst>
        <p:guide orient="horz" pos="3514"/>
        <p:guide orient="horz" pos="27046"/>
        <p:guide pos="328"/>
        <p:guide pos="10145"/>
        <p:guide pos="10523"/>
        <p:guide pos="203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commentAuthors" Target="commentAuthors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43125" y="685800"/>
            <a:ext cx="25717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945952D-6337-44CB-8A0A-C3866F7D31F2}" type="slidenum">
              <a:rPr lang="en-US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706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5635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742763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3199886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657014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fld id="{99C9E859-D54F-40EA-AF7F-1DD4414EF1C9}" type="slidenum">
              <a:rPr lang="en-US" sz="1200">
                <a:latin typeface="Arial" panose="020B0604020202020204" pitchFamily="34" charset="0"/>
              </a:rPr>
              <a:pPr eaLnBrk="1" hangingPunct="1"/>
              <a:t>1</a:t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8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4"/>
          <p:cNvSpPr>
            <a:spLocks noChangeArrowheads="1"/>
          </p:cNvSpPr>
          <p:nvPr userDrawn="1"/>
        </p:nvSpPr>
        <p:spPr bwMode="auto">
          <a:xfrm>
            <a:off x="0" y="0"/>
            <a:ext cx="32918400" cy="438912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endParaRPr lang="pt-PT" sz="3000" dirty="0"/>
          </a:p>
        </p:txBody>
      </p:sp>
    </p:spTree>
    <p:extLst>
      <p:ext uri="{BB962C8B-B14F-4D97-AF65-F5344CB8AC3E}">
        <p14:creationId xmlns:p14="http://schemas.microsoft.com/office/powerpoint/2010/main" val="2257872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5"/>
          <p:cNvSpPr txBox="1">
            <a:spLocks noChangeArrowheads="1"/>
          </p:cNvSpPr>
          <p:nvPr userDrawn="1"/>
        </p:nvSpPr>
        <p:spPr bwMode="auto">
          <a:xfrm>
            <a:off x="457200" y="43260963"/>
            <a:ext cx="18875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500" b="1" dirty="0">
                <a:solidFill>
                  <a:schemeClr val="bg2"/>
                </a:solidFill>
                <a:latin typeface="Arial" panose="020B0604020202020204" pitchFamily="34" charset="0"/>
              </a:rPr>
              <a:t>POSTER TEMPLATE BY: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1000" b="1" dirty="0">
                <a:solidFill>
                  <a:schemeClr val="bg2"/>
                </a:solidFill>
                <a:latin typeface="Arial" panose="020B0604020202020204" pitchFamily="34" charset="0"/>
              </a:rPr>
              <a:t>www.PosterPresentations.com</a:t>
            </a:r>
          </a:p>
        </p:txBody>
      </p:sp>
      <p:sp>
        <p:nvSpPr>
          <p:cNvPr id="1027" name="Rectangle 8"/>
          <p:cNvSpPr>
            <a:spLocks noChangeArrowheads="1"/>
          </p:cNvSpPr>
          <p:nvPr userDrawn="1"/>
        </p:nvSpPr>
        <p:spPr bwMode="auto">
          <a:xfrm>
            <a:off x="0" y="0"/>
            <a:ext cx="32918400" cy="43891200"/>
          </a:xfrm>
          <a:prstGeom prst="rect">
            <a:avLst/>
          </a:prstGeom>
          <a:noFill/>
          <a:ln w="31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6" tIns="45710" rIns="91426" bIns="45710" anchor="ctr"/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endParaRPr lang="pt-PT" dirty="0"/>
          </a:p>
        </p:txBody>
      </p:sp>
      <p:sp>
        <p:nvSpPr>
          <p:cNvPr id="1028" name="Rectângulo 9"/>
          <p:cNvSpPr>
            <a:spLocks noChangeArrowheads="1"/>
          </p:cNvSpPr>
          <p:nvPr userDrawn="1"/>
        </p:nvSpPr>
        <p:spPr bwMode="auto">
          <a:xfrm>
            <a:off x="-30163" y="-30163"/>
            <a:ext cx="32918401" cy="43891201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endParaRPr lang="pt-PT" sz="3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2pPr>
      <a:lvl3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3pPr>
      <a:lvl4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4pPr>
      <a:lvl5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5pPr>
      <a:lvl6pPr marL="457128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6pPr>
      <a:lvl7pPr marL="914256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7pPr>
      <a:lvl8pPr marL="1371379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8pPr>
      <a:lvl9pPr marL="1828507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9pPr>
    </p:titleStyle>
    <p:bodyStyle>
      <a:lvl1pPr marL="339725" indent="-339725" algn="l" defTabSz="911225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38188" indent="-279400" algn="l" defTabSz="911225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</a:defRPr>
      </a:lvl2pPr>
      <a:lvl3pPr marL="1139825" indent="-227013" algn="l" defTabSz="911225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8613" indent="-227013" algn="l" defTabSz="911225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2057400" indent="-228600" algn="l" defTabSz="911225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515786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972914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430037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887165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9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07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5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3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86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14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16800512" y="2781225"/>
            <a:ext cx="14557375" cy="1584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4" tIns="45600" rIns="91214" bIns="4560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NOMBRE DEL AUTOR(ES)</a:t>
            </a:r>
            <a:b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en-US" sz="3200" dirty="0" err="1">
                <a:latin typeface="Candara" panose="020E0502030303020204" pitchFamily="34" charset="0"/>
                <a:cs typeface="Times New Roman" panose="02020603050405020304" pitchFamily="18" charset="0"/>
              </a:rPr>
              <a:t>I</a:t>
            </a:r>
            <a:r>
              <a:rPr lang="en-US" sz="3200" dirty="0" err="1" smtClean="0">
                <a:latin typeface="Candara" panose="020E0502030303020204" pitchFamily="34" charset="0"/>
                <a:cs typeface="Times New Roman" panose="02020603050405020304" pitchFamily="18" charset="0"/>
              </a:rPr>
              <a:t>nstitución</a:t>
            </a: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a la </a:t>
            </a:r>
            <a:r>
              <a:rPr lang="en-US" sz="3200" dirty="0" err="1" smtClean="0">
                <a:latin typeface="Candara" panose="020E0502030303020204" pitchFamily="34" charset="0"/>
                <a:cs typeface="Times New Roman" panose="02020603050405020304" pitchFamily="18" charset="0"/>
              </a:rPr>
              <a:t>que</a:t>
            </a: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 se </a:t>
            </a:r>
            <a:r>
              <a:rPr lang="en-US" sz="3200" dirty="0" err="1" smtClean="0">
                <a:latin typeface="Candara" panose="020E0502030303020204" pitchFamily="34" charset="0"/>
                <a:cs typeface="Times New Roman" panose="02020603050405020304" pitchFamily="18" charset="0"/>
              </a:rPr>
              <a:t>está</a:t>
            </a: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Candara" panose="020E0502030303020204" pitchFamily="34" charset="0"/>
                <a:cs typeface="Times New Roman" panose="02020603050405020304" pitchFamily="18" charset="0"/>
              </a:rPr>
              <a:t>afiliado</a:t>
            </a: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, </a:t>
            </a:r>
          </a:p>
          <a:p>
            <a:pPr eaLnBrk="1" hangingPunct="1">
              <a:spcBef>
                <a:spcPts val="0"/>
              </a:spcBef>
            </a:pP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email(s)</a:t>
            </a:r>
            <a:endParaRPr lang="en-US" sz="2000" i="1" dirty="0">
              <a:solidFill>
                <a:schemeClr val="accent2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0" y="6324600"/>
            <a:ext cx="32918400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pt-PT" sz="4800" b="1" dirty="0">
              <a:solidFill>
                <a:srgbClr val="F8F8F8"/>
              </a:solidFill>
            </a:endParaRPr>
          </a:p>
        </p:txBody>
      </p:sp>
      <p:sp>
        <p:nvSpPr>
          <p:cNvPr id="3076" name="Text Box 14"/>
          <p:cNvSpPr txBox="1">
            <a:spLocks noChangeArrowheads="1"/>
          </p:cNvSpPr>
          <p:nvPr/>
        </p:nvSpPr>
        <p:spPr bwMode="auto">
          <a:xfrm>
            <a:off x="1963738" y="8262938"/>
            <a:ext cx="16581437" cy="2907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just" eaLnBrk="1" hangingPunct="1"/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Incluyan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área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información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sintetizada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investigación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los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objetivos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estudio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el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origen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contexto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los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conceptos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claves, etc. </a:t>
            </a:r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7" name="Text Box 350"/>
          <p:cNvSpPr txBox="1">
            <a:spLocks noChangeArrowheads="1"/>
          </p:cNvSpPr>
          <p:nvPr/>
        </p:nvSpPr>
        <p:spPr bwMode="auto">
          <a:xfrm>
            <a:off x="1170077" y="31505525"/>
            <a:ext cx="13743590" cy="2168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Incluyan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área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conclusiones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estudio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8" name="Text Box 354"/>
          <p:cNvSpPr txBox="1">
            <a:spLocks noChangeArrowheads="1"/>
          </p:cNvSpPr>
          <p:nvPr/>
        </p:nvSpPr>
        <p:spPr bwMode="auto">
          <a:xfrm>
            <a:off x="15486062" y="37385625"/>
            <a:ext cx="16803687" cy="3122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pt-PT" sz="3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Destacar </a:t>
            </a:r>
            <a:r>
              <a:rPr lang="pt-PT" sz="3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las</a:t>
            </a:r>
            <a:r>
              <a:rPr lang="pt-PT" sz="3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t-PT" sz="3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principales</a:t>
            </a:r>
            <a:r>
              <a:rPr lang="pt-PT" sz="3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referencias </a:t>
            </a:r>
            <a:r>
              <a:rPr lang="pt-PT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bibliográficas </a:t>
            </a:r>
            <a:r>
              <a:rPr lang="pt-PT" sz="3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utilizadas, </a:t>
            </a:r>
            <a:r>
              <a:rPr lang="pt-PT" sz="3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siguiendo</a:t>
            </a:r>
            <a:r>
              <a:rPr lang="pt-PT" sz="3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el estilo APA:</a:t>
            </a:r>
            <a:endParaRPr lang="pt-PT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08025" indent="-708025" eaLnBrk="1" hangingPunct="1">
              <a:spcBef>
                <a:spcPts val="600"/>
              </a:spcBef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Gomes, M. J.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(2004). </a:t>
            </a:r>
            <a:r>
              <a:rPr lang="pt-PT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Educação a </a:t>
            </a:r>
            <a:r>
              <a:rPr lang="pt-PT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distância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Braga: Centro de Investigação em Educação.</a:t>
            </a:r>
          </a:p>
          <a:p>
            <a:pPr marL="708025" indent="-708025" eaLnBrk="1" hangingPunct="1">
              <a:spcBef>
                <a:spcPts val="600"/>
              </a:spcBef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Dias, A., Dias, P., Gomes, M. J.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(2004). E‐Learning para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e_formadores. </a:t>
            </a:r>
            <a:r>
              <a:rPr lang="pt-PT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Actas </a:t>
            </a:r>
            <a:r>
              <a:rPr lang="pt-PT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Congresso eLES’04 – eLearning no Ensino </a:t>
            </a:r>
            <a:r>
              <a:rPr lang="pt-PT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Superior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(pp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1‐9).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Aveiro: Universidade de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Aveiro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[CD‐ROM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ISBN: 972‐789‐134‐9.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5" name="Marcador de Posição de Conteúdo 12"/>
          <p:cNvSpPr>
            <a:spLocks noGrp="1"/>
          </p:cNvSpPr>
          <p:nvPr>
            <p:ph idx="4294967295"/>
          </p:nvPr>
        </p:nvSpPr>
        <p:spPr>
          <a:xfrm>
            <a:off x="12657138" y="17789525"/>
            <a:ext cx="19243675" cy="18272125"/>
          </a:xfrm>
          <a:prstGeom prst="rect">
            <a:avLst/>
          </a:prstGeom>
          <a:ln w="19050">
            <a:prstDash val="dash"/>
          </a:ln>
        </p:spPr>
        <p:txBody>
          <a:bodyPr/>
          <a:lstStyle/>
          <a:p>
            <a:pPr marL="258763" indent="-1588">
              <a:buFontTx/>
              <a:buNone/>
              <a:defRPr/>
            </a:pP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Incluyan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 un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área</a:t>
            </a:r>
            <a:r>
              <a:rPr lang="en-US" sz="4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para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presentar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 los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resultados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del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estudio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dimensiones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analizadas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aspectos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m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ás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relevantes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relaciones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800" dirty="0" err="1" smtClean="0">
                <a:latin typeface="Calibri" pitchFamily="34" charset="0"/>
                <a:cs typeface="Calibri" pitchFamily="34" charset="0"/>
              </a:rPr>
              <a:t>encontradas</a:t>
            </a:r>
            <a:r>
              <a:rPr lang="es-ES" sz="4800" dirty="0" smtClean="0">
                <a:latin typeface="Calibri" pitchFamily="34" charset="0"/>
                <a:cs typeface="Calibri" pitchFamily="34" charset="0"/>
              </a:rPr>
              <a:t>…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). </a:t>
            </a:r>
            <a:endParaRPr lang="en-US" sz="4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80" name="Marcador de Posição do Texto 13"/>
          <p:cNvSpPr>
            <a:spLocks noGrp="1"/>
          </p:cNvSpPr>
          <p:nvPr>
            <p:ph type="body" sz="half" idx="4294967295"/>
          </p:nvPr>
        </p:nvSpPr>
        <p:spPr bwMode="auto">
          <a:xfrm>
            <a:off x="1265238" y="17716500"/>
            <a:ext cx="9551987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588" algn="just">
              <a:buFontTx/>
              <a:buNone/>
            </a:pP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Incluyan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área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información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sobre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metodología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objeto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estudio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participantes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instrumentos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procedimiento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recogida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datos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de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análisis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estos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3081" name="CaixaDeTexto 17"/>
          <p:cNvSpPr txBox="1">
            <a:spLocks noChangeArrowheads="1"/>
          </p:cNvSpPr>
          <p:nvPr/>
        </p:nvSpPr>
        <p:spPr bwMode="auto">
          <a:xfrm>
            <a:off x="3398556" y="660056"/>
            <a:ext cx="2849936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r" eaLnBrk="1" hangingPunct="1"/>
            <a:r>
              <a:rPr lang="en-US" sz="8000" b="1" dirty="0" err="1" smtClean="0">
                <a:solidFill>
                  <a:srgbClr val="8EA945"/>
                </a:solidFill>
                <a:latin typeface="Candara" panose="020E0502030303020204" pitchFamily="34" charset="0"/>
              </a:rPr>
              <a:t>Título</a:t>
            </a:r>
            <a:r>
              <a:rPr lang="en-US" sz="8000" b="1" dirty="0" smtClean="0">
                <a:solidFill>
                  <a:srgbClr val="8EA945"/>
                </a:solidFill>
                <a:latin typeface="Candara" panose="020E0502030303020204" pitchFamily="34" charset="0"/>
              </a:rPr>
              <a:t> del </a:t>
            </a:r>
            <a:r>
              <a:rPr lang="en-US" sz="8000" b="1" dirty="0" err="1" smtClean="0">
                <a:solidFill>
                  <a:srgbClr val="8EA945"/>
                </a:solidFill>
                <a:latin typeface="Candara" panose="020E0502030303020204" pitchFamily="34" charset="0"/>
              </a:rPr>
              <a:t>estudio</a:t>
            </a:r>
            <a:r>
              <a:rPr lang="en-US" sz="8000" b="1" dirty="0" smtClean="0">
                <a:solidFill>
                  <a:srgbClr val="8EA945"/>
                </a:solidFill>
                <a:latin typeface="Candara" panose="020E0502030303020204" pitchFamily="34" charset="0"/>
              </a:rPr>
              <a:t> o </a:t>
            </a:r>
            <a:r>
              <a:rPr lang="en-US" sz="8000" b="1" dirty="0" err="1" smtClean="0">
                <a:solidFill>
                  <a:srgbClr val="8EA945"/>
                </a:solidFill>
                <a:latin typeface="Candara" panose="020E0502030303020204" pitchFamily="34" charset="0"/>
              </a:rPr>
              <a:t>proyecto</a:t>
            </a:r>
            <a:r>
              <a:rPr lang="en-US" sz="8000" b="1" dirty="0" smtClean="0">
                <a:solidFill>
                  <a:srgbClr val="8EA945"/>
                </a:solidFill>
                <a:latin typeface="Candara" panose="020E0502030303020204" pitchFamily="34" charset="0"/>
              </a:rPr>
              <a:t>, </a:t>
            </a:r>
            <a:r>
              <a:rPr lang="en-US" sz="8000" b="1" dirty="0" err="1" smtClean="0">
                <a:solidFill>
                  <a:srgbClr val="8EA945"/>
                </a:solidFill>
                <a:latin typeface="Candara" panose="020E0502030303020204" pitchFamily="34" charset="0"/>
              </a:rPr>
              <a:t>alineado</a:t>
            </a:r>
            <a:r>
              <a:rPr lang="en-US" sz="8000" b="1" dirty="0" smtClean="0">
                <a:solidFill>
                  <a:srgbClr val="8EA945"/>
                </a:solidFill>
                <a:latin typeface="Candara" panose="020E0502030303020204" pitchFamily="34" charset="0"/>
              </a:rPr>
              <a:t> a la </a:t>
            </a:r>
            <a:r>
              <a:rPr lang="en-US" sz="8000" b="1" dirty="0" err="1" smtClean="0">
                <a:solidFill>
                  <a:srgbClr val="8EA945"/>
                </a:solidFill>
                <a:latin typeface="Candara" panose="020E0502030303020204" pitchFamily="34" charset="0"/>
              </a:rPr>
              <a:t>derecha</a:t>
            </a:r>
            <a:endParaRPr lang="en-US" sz="8000" b="1" dirty="0">
              <a:solidFill>
                <a:srgbClr val="8EA945"/>
              </a:solidFill>
              <a:latin typeface="Candara" panose="020E0502030303020204" pitchFamily="34" charset="0"/>
            </a:endParaRPr>
          </a:p>
        </p:txBody>
      </p:sp>
      <p:sp>
        <p:nvSpPr>
          <p:cNvPr id="19" name="Rectângulo arredondado 18"/>
          <p:cNvSpPr/>
          <p:nvPr/>
        </p:nvSpPr>
        <p:spPr>
          <a:xfrm>
            <a:off x="812800" y="7470775"/>
            <a:ext cx="18961100" cy="8731250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24" name="Lágrima 23"/>
          <p:cNvSpPr/>
          <p:nvPr/>
        </p:nvSpPr>
        <p:spPr>
          <a:xfrm>
            <a:off x="21563013" y="7780338"/>
            <a:ext cx="10337800" cy="7531100"/>
          </a:xfrm>
          <a:prstGeom prst="teardrop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25" name="Rectângulo arredondado 24"/>
          <p:cNvSpPr/>
          <p:nvPr/>
        </p:nvSpPr>
        <p:spPr>
          <a:xfrm>
            <a:off x="16257588" y="2517239"/>
            <a:ext cx="15643225" cy="3466049"/>
          </a:xfrm>
          <a:prstGeom prst="roundRect">
            <a:avLst/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3085" name="Text Box 14"/>
          <p:cNvSpPr txBox="1">
            <a:spLocks noChangeArrowheads="1"/>
          </p:cNvSpPr>
          <p:nvPr/>
        </p:nvSpPr>
        <p:spPr bwMode="auto">
          <a:xfrm>
            <a:off x="21563013" y="8967233"/>
            <a:ext cx="10337800" cy="512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 eaLnBrk="1" hangingPunct="1"/>
            <a:r>
              <a:rPr lang="en-US" sz="4800" dirty="0" smtClean="0">
                <a:latin typeface="Calibri" panose="020F0502020204030204" pitchFamily="34" charset="0"/>
              </a:rPr>
              <a:t>El poster </a:t>
            </a:r>
            <a:r>
              <a:rPr lang="en-US" sz="4800" dirty="0" err="1" smtClean="0">
                <a:latin typeface="Calibri" panose="020F0502020204030204" pitchFamily="34" charset="0"/>
              </a:rPr>
              <a:t>debe</a:t>
            </a:r>
            <a:r>
              <a:rPr lang="en-US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</a:rPr>
              <a:t>contener</a:t>
            </a:r>
            <a:r>
              <a:rPr lang="en-US" sz="4800" dirty="0" smtClean="0">
                <a:latin typeface="Calibri" panose="020F0502020204030204" pitchFamily="34" charset="0"/>
              </a:rPr>
              <a:t> el logo del </a:t>
            </a:r>
            <a:r>
              <a:rPr lang="en-US" sz="4800" dirty="0" err="1" smtClean="0">
                <a:latin typeface="Calibri" panose="020F0502020204030204" pitchFamily="34" charset="0"/>
              </a:rPr>
              <a:t>congreso</a:t>
            </a:r>
            <a:r>
              <a:rPr lang="en-US" sz="4800" dirty="0" smtClean="0">
                <a:latin typeface="Calibri" panose="020F0502020204030204" pitchFamily="34" charset="0"/>
              </a:rPr>
              <a:t>, </a:t>
            </a:r>
            <a:r>
              <a:rPr lang="en-US" sz="4800" dirty="0" err="1" smtClean="0">
                <a:latin typeface="Calibri" panose="020F0502020204030204" pitchFamily="34" charset="0"/>
              </a:rPr>
              <a:t>así</a:t>
            </a:r>
            <a:r>
              <a:rPr lang="en-US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</a:rPr>
              <a:t>como</a:t>
            </a:r>
            <a:r>
              <a:rPr lang="en-US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</a:rPr>
              <a:t>gráficos</a:t>
            </a:r>
            <a:r>
              <a:rPr lang="en-US" sz="4800" dirty="0" smtClean="0">
                <a:latin typeface="Calibri" panose="020F0502020204030204" pitchFamily="34" charset="0"/>
              </a:rPr>
              <a:t>, </a:t>
            </a:r>
            <a:r>
              <a:rPr lang="en-US" sz="4800" dirty="0" err="1" smtClean="0">
                <a:latin typeface="Calibri" panose="020F0502020204030204" pitchFamily="34" charset="0"/>
              </a:rPr>
              <a:t>fotos</a:t>
            </a:r>
            <a:r>
              <a:rPr lang="en-US" sz="4800" dirty="0" smtClean="0">
                <a:latin typeface="Calibri" panose="020F0502020204030204" pitchFamily="34" charset="0"/>
              </a:rPr>
              <a:t>, </a:t>
            </a:r>
            <a:r>
              <a:rPr lang="en-US" sz="4800" dirty="0" err="1" smtClean="0">
                <a:latin typeface="Calibri" panose="020F0502020204030204" pitchFamily="34" charset="0"/>
              </a:rPr>
              <a:t>tablas</a:t>
            </a:r>
            <a:r>
              <a:rPr lang="en-US" sz="4800" dirty="0" smtClean="0">
                <a:latin typeface="Calibri" panose="020F0502020204030204" pitchFamily="34" charset="0"/>
              </a:rPr>
              <a:t>, etc. </a:t>
            </a:r>
          </a:p>
          <a:p>
            <a:pPr algn="ctr" eaLnBrk="1" hangingPunct="1"/>
            <a:r>
              <a:rPr lang="en-US" sz="4800" dirty="0" smtClean="0">
                <a:latin typeface="Calibri" panose="020F0502020204030204" pitchFamily="34" charset="0"/>
              </a:rPr>
              <a:t>En un poster, </a:t>
            </a:r>
            <a:r>
              <a:rPr lang="en-US" sz="4800" dirty="0" err="1" smtClean="0">
                <a:latin typeface="Calibri" panose="020F0502020204030204" pitchFamily="34" charset="0"/>
              </a:rPr>
              <a:t>una</a:t>
            </a:r>
            <a:r>
              <a:rPr lang="en-US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</a:rPr>
              <a:t>imagen</a:t>
            </a:r>
            <a:r>
              <a:rPr lang="en-US" sz="4800" dirty="0" smtClean="0">
                <a:latin typeface="Calibri" panose="020F0502020204030204" pitchFamily="34" charset="0"/>
              </a:rPr>
              <a:t> lo </a:t>
            </a:r>
            <a:r>
              <a:rPr lang="en-US" sz="4800" dirty="0" err="1" smtClean="0">
                <a:latin typeface="Calibri" panose="020F0502020204030204" pitchFamily="34" charset="0"/>
              </a:rPr>
              <a:t>es</a:t>
            </a:r>
            <a:r>
              <a:rPr lang="en-US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</a:rPr>
              <a:t>todo</a:t>
            </a:r>
            <a:r>
              <a:rPr lang="en-US" sz="4800" dirty="0" smtClean="0">
                <a:latin typeface="Calibri" panose="020F0502020204030204" pitchFamily="34" charset="0"/>
              </a:rPr>
              <a:t>.</a:t>
            </a:r>
          </a:p>
          <a:p>
            <a:pPr algn="ctr" eaLnBrk="1" hangingPunct="1"/>
            <a:r>
              <a:rPr lang="en-US" sz="4800" dirty="0" err="1" smtClean="0">
                <a:latin typeface="Calibri" panose="020F0502020204030204" pitchFamily="34" charset="0"/>
              </a:rPr>
              <a:t>Incluyan</a:t>
            </a:r>
            <a:r>
              <a:rPr lang="en-US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</a:rPr>
              <a:t>texto</a:t>
            </a:r>
            <a:r>
              <a:rPr lang="en-US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</a:rPr>
              <a:t>sólo</a:t>
            </a:r>
            <a:r>
              <a:rPr lang="en-US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</a:rPr>
              <a:t>para</a:t>
            </a:r>
            <a:r>
              <a:rPr lang="en-US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</a:rPr>
              <a:t>completar</a:t>
            </a:r>
            <a:r>
              <a:rPr lang="en-US" sz="4800" dirty="0" smtClean="0">
                <a:latin typeface="Calibri" panose="020F0502020204030204" pitchFamily="34" charset="0"/>
              </a:rPr>
              <a:t> el </a:t>
            </a:r>
            <a:r>
              <a:rPr lang="en-US" sz="4800" dirty="0" err="1" smtClean="0">
                <a:latin typeface="Calibri" panose="020F0502020204030204" pitchFamily="34" charset="0"/>
              </a:rPr>
              <a:t>mensaje</a:t>
            </a:r>
            <a:r>
              <a:rPr lang="en-US" sz="4800" dirty="0" smtClean="0">
                <a:latin typeface="Calibri" panose="020F0502020204030204" pitchFamily="34" charset="0"/>
              </a:rPr>
              <a:t>.</a:t>
            </a:r>
            <a:endParaRPr lang="en-US" sz="4800" dirty="0">
              <a:latin typeface="Calibri" panose="020F0502020204030204" pitchFamily="34" charset="0"/>
            </a:endParaRPr>
          </a:p>
        </p:txBody>
      </p:sp>
      <p:sp>
        <p:nvSpPr>
          <p:cNvPr id="27" name="Rectângulo arredondado 26"/>
          <p:cNvSpPr/>
          <p:nvPr/>
        </p:nvSpPr>
        <p:spPr>
          <a:xfrm>
            <a:off x="812800" y="16557625"/>
            <a:ext cx="10533063" cy="12873038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3087" name="Rectângulo 27"/>
          <p:cNvSpPr>
            <a:spLocks noChangeArrowheads="1"/>
          </p:cNvSpPr>
          <p:nvPr/>
        </p:nvSpPr>
        <p:spPr bwMode="auto">
          <a:xfrm>
            <a:off x="7396163" y="12316106"/>
            <a:ext cx="110061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Proporcionar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todos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los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elementos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necesarios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llegue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comprender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el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estudio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Seta em ângulo recto para cima 28"/>
          <p:cNvSpPr/>
          <p:nvPr/>
        </p:nvSpPr>
        <p:spPr>
          <a:xfrm rot="5400000">
            <a:off x="4649788" y="11496675"/>
            <a:ext cx="2265362" cy="1944688"/>
          </a:xfrm>
          <a:prstGeom prst="bentUpArrow">
            <a:avLst/>
          </a:prstGeom>
          <a:solidFill>
            <a:srgbClr val="8EA945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3089" name="Rectângulo 29"/>
          <p:cNvSpPr>
            <a:spLocks noChangeArrowheads="1"/>
          </p:cNvSpPr>
          <p:nvPr/>
        </p:nvSpPr>
        <p:spPr bwMode="auto">
          <a:xfrm>
            <a:off x="17648238" y="22624943"/>
            <a:ext cx="10757156" cy="5570756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 eaLnBrk="1" hangingPunct="1"/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Los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autores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disponen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libertad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definir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estructura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 poster. </a:t>
            </a:r>
          </a:p>
          <a:p>
            <a:pPr algn="ctr" eaLnBrk="1" hangingPunct="1"/>
            <a:endParaRPr lang="en-US" sz="40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/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Tengan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presente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estructuras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son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más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llamativas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 la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medida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trasladen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el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mensaje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través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gráficos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US" sz="40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figuras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 </a:t>
            </a:r>
          </a:p>
          <a:p>
            <a:pPr algn="ctr" eaLnBrk="1" hangingPunct="1"/>
            <a:endParaRPr lang="en-US" sz="4000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en-US" sz="4000" dirty="0" smtClean="0">
                <a:latin typeface="Calibri" panose="020F0502020204030204" pitchFamily="34" charset="0"/>
              </a:rPr>
              <a:t>R</a:t>
            </a:r>
            <a:r>
              <a:rPr lang="es-ES" sz="4000" dirty="0" smtClean="0">
                <a:latin typeface="Calibri" panose="020F0502020204030204" pitchFamily="34" charset="0"/>
              </a:rPr>
              <a:t>e</a:t>
            </a:r>
            <a:r>
              <a:rPr lang="en-US" sz="4000" dirty="0" err="1" smtClean="0">
                <a:latin typeface="Calibri" panose="020F0502020204030204" pitchFamily="34" charset="0"/>
              </a:rPr>
              <a:t>duzcan</a:t>
            </a:r>
            <a:r>
              <a:rPr lang="en-US" sz="4000" dirty="0" smtClean="0">
                <a:latin typeface="Calibri" panose="020F0502020204030204" pitchFamily="34" charset="0"/>
              </a:rPr>
              <a:t> el </a:t>
            </a:r>
            <a:r>
              <a:rPr lang="en-US" sz="4000" dirty="0" err="1" smtClean="0">
                <a:latin typeface="Calibri" panose="020F0502020204030204" pitchFamily="34" charset="0"/>
              </a:rPr>
              <a:t>texto</a:t>
            </a:r>
            <a:r>
              <a:rPr lang="en-US" sz="4000" dirty="0" smtClean="0">
                <a:latin typeface="Calibri" panose="020F0502020204030204" pitchFamily="34" charset="0"/>
              </a:rPr>
              <a:t> a lo </a:t>
            </a:r>
            <a:r>
              <a:rPr lang="en-US" sz="4000" dirty="0" err="1" smtClean="0">
                <a:latin typeface="Calibri" panose="020F0502020204030204" pitchFamily="34" charset="0"/>
              </a:rPr>
              <a:t>mínimo</a:t>
            </a:r>
            <a:r>
              <a:rPr lang="en-US" sz="4000" dirty="0" smtClean="0">
                <a:latin typeface="Calibri" panose="020F0502020204030204" pitchFamily="34" charset="0"/>
              </a:rPr>
              <a:t> </a:t>
            </a:r>
            <a:r>
              <a:rPr lang="en-US" sz="4000" dirty="0" err="1" smtClean="0">
                <a:latin typeface="Calibri" panose="020F0502020204030204" pitchFamily="34" charset="0"/>
              </a:rPr>
              <a:t>posible</a:t>
            </a:r>
            <a:r>
              <a:rPr lang="en-US" sz="4000" dirty="0" smtClean="0">
                <a:latin typeface="Calibri" panose="020F0502020204030204" pitchFamily="34" charset="0"/>
              </a:rPr>
              <a:t>. </a:t>
            </a:r>
          </a:p>
          <a:p>
            <a:pPr algn="ctr" eaLnBrk="1" hangingPunct="1"/>
            <a:endParaRPr lang="en-US" sz="3600" dirty="0"/>
          </a:p>
        </p:txBody>
      </p:sp>
      <p:sp>
        <p:nvSpPr>
          <p:cNvPr id="3090" name="Text Box 7"/>
          <p:cNvSpPr txBox="1">
            <a:spLocks noChangeArrowheads="1"/>
          </p:cNvSpPr>
          <p:nvPr/>
        </p:nvSpPr>
        <p:spPr bwMode="auto">
          <a:xfrm>
            <a:off x="2762250" y="16557625"/>
            <a:ext cx="4633913" cy="830263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METODOLOGÍA</a:t>
            </a:r>
            <a:endParaRPr lang="pt-PT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91" name="Text Box 7"/>
          <p:cNvSpPr txBox="1">
            <a:spLocks noChangeArrowheads="1"/>
          </p:cNvSpPr>
          <p:nvPr/>
        </p:nvSpPr>
        <p:spPr bwMode="auto">
          <a:xfrm>
            <a:off x="14257338" y="15370175"/>
            <a:ext cx="4144962" cy="830263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OBJETIVOS </a:t>
            </a:r>
            <a:endParaRPr lang="en-US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92" name="Text Box 7"/>
          <p:cNvSpPr txBox="1">
            <a:spLocks noChangeArrowheads="1"/>
          </p:cNvSpPr>
          <p:nvPr/>
        </p:nvSpPr>
        <p:spPr bwMode="auto">
          <a:xfrm>
            <a:off x="27411363" y="16884650"/>
            <a:ext cx="4143375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RESULTADOS</a:t>
            </a:r>
            <a:endParaRPr lang="pt-PT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93" name="Text Box 7"/>
          <p:cNvSpPr txBox="1">
            <a:spLocks noChangeArrowheads="1"/>
          </p:cNvSpPr>
          <p:nvPr/>
        </p:nvSpPr>
        <p:spPr bwMode="auto">
          <a:xfrm>
            <a:off x="3252788" y="30245050"/>
            <a:ext cx="4143375" cy="830775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CONCLUSIONES</a:t>
            </a:r>
            <a:endParaRPr lang="pt-PT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Rectângulo arredondado 34"/>
          <p:cNvSpPr/>
          <p:nvPr/>
        </p:nvSpPr>
        <p:spPr>
          <a:xfrm>
            <a:off x="787400" y="31076900"/>
            <a:ext cx="13469938" cy="12455525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3095" name="Text Box 7"/>
          <p:cNvSpPr txBox="1">
            <a:spLocks noChangeArrowheads="1"/>
          </p:cNvSpPr>
          <p:nvPr/>
        </p:nvSpPr>
        <p:spPr bwMode="auto">
          <a:xfrm>
            <a:off x="15486063" y="36664900"/>
            <a:ext cx="4464050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REFERENCIAS</a:t>
            </a:r>
            <a:endParaRPr lang="pt-PT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Rectângulo 36"/>
          <p:cNvSpPr/>
          <p:nvPr/>
        </p:nvSpPr>
        <p:spPr>
          <a:xfrm>
            <a:off x="1774825" y="32910463"/>
            <a:ext cx="11495088" cy="41703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4387850">
              <a:spcBef>
                <a:spcPts val="600"/>
              </a:spcBef>
              <a:defRPr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Presentar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de </a:t>
            </a: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manera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organizada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: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  <a:p>
            <a:pPr algn="just" defTabSz="4387850">
              <a:spcBef>
                <a:spcPts val="600"/>
              </a:spcBef>
              <a:defRPr/>
            </a:pPr>
            <a:endParaRPr lang="en-US" sz="4000" dirty="0">
              <a:latin typeface="Calibri" pitchFamily="34" charset="0"/>
              <a:cs typeface="Calibri" pitchFamily="34" charset="0"/>
            </a:endParaRPr>
          </a:p>
          <a:p>
            <a:pPr marL="571500" indent="-571500" algn="just" defTabSz="4387850">
              <a:spcBef>
                <a:spcPts val="600"/>
              </a:spcBef>
              <a:buFont typeface="Arial"/>
              <a:buChar char="•"/>
              <a:defRPr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Puntos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fuertes</a:t>
            </a:r>
            <a:r>
              <a:rPr lang="es-ES" sz="4000" dirty="0" smtClean="0">
                <a:latin typeface="Calibri" pitchFamily="34" charset="0"/>
                <a:cs typeface="Calibri" pitchFamily="34" charset="0"/>
              </a:rPr>
              <a:t>…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  <a:p>
            <a:pPr marL="571500" indent="-571500" algn="just" defTabSz="4387850">
              <a:spcBef>
                <a:spcPts val="600"/>
              </a:spcBef>
              <a:buFont typeface="Arial"/>
              <a:buChar char="•"/>
              <a:defRPr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Desafíos</a:t>
            </a:r>
            <a:r>
              <a:rPr lang="es-ES" sz="4000" dirty="0" smtClean="0">
                <a:latin typeface="Calibri" pitchFamily="34" charset="0"/>
                <a:cs typeface="Calibri" pitchFamily="34" charset="0"/>
              </a:rPr>
              <a:t>…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  <a:p>
            <a:pPr marL="571500" indent="-571500" algn="just" defTabSz="4387850">
              <a:spcBef>
                <a:spcPts val="600"/>
              </a:spcBef>
              <a:buFont typeface="Arial"/>
              <a:buChar char="•"/>
              <a:defRPr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Aplicación</a:t>
            </a:r>
            <a:r>
              <a:rPr lang="es-ES" sz="4000" dirty="0" smtClean="0">
                <a:latin typeface="Calibri" pitchFamily="34" charset="0"/>
                <a:cs typeface="Calibri" pitchFamily="34" charset="0"/>
              </a:rPr>
              <a:t>…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  <a:p>
            <a:pPr marL="571500" indent="-571500" algn="just" defTabSz="4387850">
              <a:spcBef>
                <a:spcPts val="600"/>
              </a:spcBef>
              <a:buFont typeface="Arial"/>
              <a:buChar char="•"/>
              <a:defRPr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Implicaciones</a:t>
            </a:r>
            <a:r>
              <a:rPr lang="es-ES" sz="4000" dirty="0" smtClean="0">
                <a:latin typeface="Calibri" pitchFamily="34" charset="0"/>
                <a:cs typeface="Calibri" pitchFamily="34" charset="0"/>
              </a:rPr>
              <a:t>…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9" name="Rectângulo arredondado 38"/>
          <p:cNvSpPr/>
          <p:nvPr/>
        </p:nvSpPr>
        <p:spPr>
          <a:xfrm>
            <a:off x="15459075" y="41865550"/>
            <a:ext cx="16830675" cy="1708150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pic>
        <p:nvPicPr>
          <p:cNvPr id="3099" name="Picture 27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077" y="3249714"/>
            <a:ext cx="12452172" cy="248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92282" y="42040944"/>
            <a:ext cx="2708531" cy="1324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AABAC9"/>
      </a:lt1>
      <a:dk2>
        <a:srgbClr val="000000"/>
      </a:dk2>
      <a:lt2>
        <a:srgbClr val="808080"/>
      </a:lt2>
      <a:accent1>
        <a:srgbClr val="D7D7D7"/>
      </a:accent1>
      <a:accent2>
        <a:srgbClr val="003466"/>
      </a:accent2>
      <a:accent3>
        <a:srgbClr val="D2D9E1"/>
      </a:accent3>
      <a:accent4>
        <a:srgbClr val="000000"/>
      </a:accent4>
      <a:accent5>
        <a:srgbClr val="E8E8E8"/>
      </a:accent5>
      <a:accent6>
        <a:srgbClr val="002E5C"/>
      </a:accent6>
      <a:hlink>
        <a:srgbClr val="008000"/>
      </a:hlink>
      <a:folHlink>
        <a:srgbClr val="800000"/>
      </a:folHlink>
    </a:clrScheme>
    <a:fontScheme name="2_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AABAC9"/>
        </a:lt1>
        <a:dk2>
          <a:srgbClr val="000000"/>
        </a:dk2>
        <a:lt2>
          <a:srgbClr val="808080"/>
        </a:lt2>
        <a:accent1>
          <a:srgbClr val="D7D7D7"/>
        </a:accent1>
        <a:accent2>
          <a:srgbClr val="003466"/>
        </a:accent2>
        <a:accent3>
          <a:srgbClr val="D2D9E1"/>
        </a:accent3>
        <a:accent4>
          <a:srgbClr val="000000"/>
        </a:accent4>
        <a:accent5>
          <a:srgbClr val="E8E8E8"/>
        </a:accent5>
        <a:accent6>
          <a:srgbClr val="002E5C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603000"/>
        </a:dk1>
        <a:lt1>
          <a:srgbClr val="CF9860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603000"/>
        </a:accent2>
        <a:accent3>
          <a:srgbClr val="E4CAB6"/>
        </a:accent3>
        <a:accent4>
          <a:srgbClr val="512700"/>
        </a:accent4>
        <a:accent5>
          <a:srgbClr val="FFFFE4"/>
        </a:accent5>
        <a:accent6>
          <a:srgbClr val="56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505750"/>
        </a:dk1>
        <a:lt1>
          <a:srgbClr val="FFFFFF"/>
        </a:lt1>
        <a:dk2>
          <a:srgbClr val="000000"/>
        </a:dk2>
        <a:lt2>
          <a:srgbClr val="808080"/>
        </a:lt2>
        <a:accent1>
          <a:srgbClr val="DFDFDF"/>
        </a:accent1>
        <a:accent2>
          <a:srgbClr val="9F3000"/>
        </a:accent2>
        <a:accent3>
          <a:srgbClr val="FFFFFF"/>
        </a:accent3>
        <a:accent4>
          <a:srgbClr val="434943"/>
        </a:accent4>
        <a:accent5>
          <a:srgbClr val="ECECEC"/>
        </a:accent5>
        <a:accent6>
          <a:srgbClr val="90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3A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9F0000"/>
        </a:accent2>
        <a:accent3>
          <a:srgbClr val="FFFFFF"/>
        </a:accent3>
        <a:accent4>
          <a:srgbClr val="300000"/>
        </a:accent4>
        <a:accent5>
          <a:srgbClr val="FFFFE4"/>
        </a:accent5>
        <a:accent6>
          <a:srgbClr val="90000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2336"/>
        </a:dk1>
        <a:lt1>
          <a:srgbClr val="E8F0F8"/>
        </a:lt1>
        <a:dk2>
          <a:srgbClr val="000000"/>
        </a:dk2>
        <a:lt2>
          <a:srgbClr val="808080"/>
        </a:lt2>
        <a:accent1>
          <a:srgbClr val="FFFFEF"/>
        </a:accent1>
        <a:accent2>
          <a:srgbClr val="00679F"/>
        </a:accent2>
        <a:accent3>
          <a:srgbClr val="F2F6FB"/>
        </a:accent3>
        <a:accent4>
          <a:srgbClr val="001C2D"/>
        </a:accent4>
        <a:accent5>
          <a:srgbClr val="FFFFF6"/>
        </a:accent5>
        <a:accent6>
          <a:srgbClr val="005D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2336"/>
        </a:dk1>
        <a:lt1>
          <a:srgbClr val="C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3060"/>
        </a:accent2>
        <a:accent3>
          <a:srgbClr val="E4E4FF"/>
        </a:accent3>
        <a:accent4>
          <a:srgbClr val="001C2D"/>
        </a:accent4>
        <a:accent5>
          <a:srgbClr val="FFFFFF"/>
        </a:accent5>
        <a:accent6>
          <a:srgbClr val="002A56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4B4B4B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434343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0000"/>
        </a:dk1>
        <a:lt1>
          <a:srgbClr val="E3DABB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065290"/>
        </a:accent2>
        <a:accent3>
          <a:srgbClr val="EFEADA"/>
        </a:accent3>
        <a:accent4>
          <a:srgbClr val="000000"/>
        </a:accent4>
        <a:accent5>
          <a:srgbClr val="F3F3F3"/>
        </a:accent5>
        <a:accent6>
          <a:srgbClr val="054982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00009F"/>
        </a:dk1>
        <a:lt1>
          <a:srgbClr val="F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60009F"/>
        </a:accent2>
        <a:accent3>
          <a:srgbClr val="FFE4FF"/>
        </a:accent3>
        <a:accent4>
          <a:srgbClr val="000087"/>
        </a:accent4>
        <a:accent5>
          <a:srgbClr val="FFFFFF"/>
        </a:accent5>
        <a:accent6>
          <a:srgbClr val="5600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003000"/>
        </a:dk1>
        <a:lt1>
          <a:srgbClr val="9FCF9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6730"/>
        </a:accent2>
        <a:accent3>
          <a:srgbClr val="CDE4CD"/>
        </a:accent3>
        <a:accent4>
          <a:srgbClr val="002700"/>
        </a:accent4>
        <a:accent5>
          <a:srgbClr val="FFFFFF"/>
        </a:accent5>
        <a:accent6>
          <a:srgbClr val="005D2A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000000"/>
        </a:dk1>
        <a:lt1>
          <a:srgbClr val="FFFFD5"/>
        </a:lt1>
        <a:dk2>
          <a:srgbClr val="000000"/>
        </a:dk2>
        <a:lt2>
          <a:srgbClr val="808080"/>
        </a:lt2>
        <a:accent1>
          <a:srgbClr val="D7DFCF"/>
        </a:accent1>
        <a:accent2>
          <a:srgbClr val="661600"/>
        </a:accent2>
        <a:accent3>
          <a:srgbClr val="FFFFE7"/>
        </a:accent3>
        <a:accent4>
          <a:srgbClr val="000000"/>
        </a:accent4>
        <a:accent5>
          <a:srgbClr val="E8ECE4"/>
        </a:accent5>
        <a:accent6>
          <a:srgbClr val="5C1300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8038</TotalTime>
  <Words>315</Words>
  <Application>Microsoft Macintosh PowerPoint</Application>
  <PresentationFormat>Personalizado</PresentationFormat>
  <Paragraphs>31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2_Custom Design</vt:lpstr>
      <vt:lpstr>Presentación de PowerPoint</vt:lpstr>
    </vt:vector>
  </TitlesOfParts>
  <Company>www.posterpresentations.com</Company>
  <LinksUpToDate>false</LinksUpToDate>
  <SharedDoc>false</SharedDoc>
  <HyperlinkBase>http://www.posterpresentations.com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91.5x122 cm Poster Template</dc:title>
  <dc:subject>Free PowerPoint poster templates</dc:subject>
  <dc:creator>learn</dc:creator>
  <cp:keywords>poster presentation, poster design, poster template</cp:keywords>
  <dc:description>Call us if you need help with this poster template._x000d_
1-866-649-3004           _x000d_
 (c)PosterPresentations.com</dc:description>
  <cp:lastModifiedBy>CARMEN YOT DOMINGUEZ</cp:lastModifiedBy>
  <cp:revision>207</cp:revision>
  <dcterms:created xsi:type="dcterms:W3CDTF">2005-05-18T01:24:28Z</dcterms:created>
  <dcterms:modified xsi:type="dcterms:W3CDTF">2014-02-19T10:51:06Z</dcterms:modified>
  <cp:category>Powerpoint poster templates</cp:category>
</cp:coreProperties>
</file>